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4630400" cy="8229600"/>
  <p:notesSz cx="8229600" cy="146304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3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3407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192" y="4983480"/>
            <a:ext cx="3858768" cy="7132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983480"/>
            <a:ext cx="3858768" cy="7132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2267712"/>
            <a:ext cx="8010144" cy="2450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10"/>
              </a:lnSpc>
              <a:buNone/>
            </a:pPr>
            <a:r>
              <a:rPr lang="en-US" sz="641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Rainfall Prediction</a:t>
            </a:r>
            <a:endParaRPr lang="en-US" sz="6410" dirty="0"/>
          </a:p>
        </p:txBody>
      </p:sp>
      <p:sp>
        <p:nvSpPr>
          <p:cNvPr id="7" name="Text 1"/>
          <p:cNvSpPr/>
          <p:nvPr/>
        </p:nvSpPr>
        <p:spPr>
          <a:xfrm>
            <a:off x="1097280" y="5120640"/>
            <a:ext cx="3355848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80"/>
              </a:lnSpc>
              <a:buNone/>
            </a:pPr>
            <a:r>
              <a:rPr lang="en-US" sz="2320" dirty="0">
                <a:solidFill>
                  <a:srgbClr val="161616"/>
                </a:solidFill>
                <a:latin typeface="思源黑体-思源黑体-Medium" pitchFamily="34" charset="0"/>
                <a:ea typeface="思源黑体-思源黑体-Medium" pitchFamily="34" charset="-122"/>
              </a:rPr>
              <a:t>Maryam Khan(22F-3238)</a:t>
            </a:r>
          </a:p>
          <a:p>
            <a:pPr marL="0" indent="0" algn="ctr">
              <a:lnSpc>
                <a:spcPts val="3480"/>
              </a:lnSpc>
              <a:buNone/>
            </a:pP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5212080" y="5120640"/>
            <a:ext cx="3355848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80"/>
              </a:lnSpc>
              <a:buNone/>
            </a:pPr>
            <a:r>
              <a:rPr lang="en-US" sz="2320" dirty="0">
                <a:solidFill>
                  <a:srgbClr val="16161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M. Awais(22F-3233)</a:t>
            </a:r>
            <a:endParaRPr lang="en-US" sz="232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4ACF14CC-98F0-6AAF-E8BB-16B405597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648" y="6134520"/>
            <a:ext cx="3858768" cy="713232"/>
          </a:xfrm>
          <a:prstGeom prst="rect">
            <a:avLst/>
          </a:prstGeom>
        </p:spPr>
      </p:pic>
      <p:sp>
        <p:nvSpPr>
          <p:cNvPr id="10" name="Text 2">
            <a:extLst>
              <a:ext uri="{FF2B5EF4-FFF2-40B4-BE49-F238E27FC236}">
                <a16:creationId xmlns:a16="http://schemas.microsoft.com/office/drawing/2014/main" id="{D3DF7D66-9F25-22D7-029B-C0AB71A4ED38}"/>
              </a:ext>
            </a:extLst>
          </p:cNvPr>
          <p:cNvSpPr/>
          <p:nvPr/>
        </p:nvSpPr>
        <p:spPr>
          <a:xfrm>
            <a:off x="3145536" y="6271680"/>
            <a:ext cx="3355848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80"/>
              </a:lnSpc>
              <a:buNone/>
            </a:pPr>
            <a:r>
              <a:rPr lang="en-US" sz="2320" dirty="0">
                <a:solidFill>
                  <a:srgbClr val="16161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Mujahid(22F-3215)</a:t>
            </a:r>
            <a:endParaRPr lang="en-US" sz="232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655978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4280" y="9055201"/>
            <a:ext cx="768096" cy="7680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312" y="9055201"/>
            <a:ext cx="768096" cy="7680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83696" y="5662777"/>
            <a:ext cx="960120" cy="7680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104" y="1801368"/>
            <a:ext cx="4727448" cy="3200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7456" y="5662777"/>
            <a:ext cx="484632" cy="76809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5728" y="5662777"/>
            <a:ext cx="960120" cy="76809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2393" y="1673352"/>
            <a:ext cx="4727448" cy="3456432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86016" y="9055201"/>
            <a:ext cx="676656" cy="768096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9848088" y="10051897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Class imbalance was addressed with weights (balanced or scale_pos_weight).</a:t>
            </a:r>
            <a:endParaRPr lang="en-US" sz="1850" dirty="0"/>
          </a:p>
        </p:txBody>
      </p:sp>
      <p:sp>
        <p:nvSpPr>
          <p:cNvPr id="12" name="Text 1"/>
          <p:cNvSpPr/>
          <p:nvPr/>
        </p:nvSpPr>
        <p:spPr>
          <a:xfrm>
            <a:off x="9848088" y="6659473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Features were normalized with StandardScaler.</a:t>
            </a:r>
            <a:endParaRPr lang="en-US" sz="1850" dirty="0"/>
          </a:p>
        </p:txBody>
      </p:sp>
      <p:sp>
        <p:nvSpPr>
          <p:cNvPr id="13" name="Text 2"/>
          <p:cNvSpPr/>
          <p:nvPr/>
        </p:nvSpPr>
        <p:spPr>
          <a:xfrm>
            <a:off x="960120" y="10051897"/>
            <a:ext cx="3831336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Engineered features included TempDiff and HumidityDiff.</a:t>
            </a:r>
            <a:endParaRPr lang="en-US" sz="1850" dirty="0"/>
          </a:p>
        </p:txBody>
      </p:sp>
      <p:sp>
        <p:nvSpPr>
          <p:cNvPr id="14" name="Text 3"/>
          <p:cNvSpPr/>
          <p:nvPr/>
        </p:nvSpPr>
        <p:spPr>
          <a:xfrm>
            <a:off x="5404104" y="10051897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Categorical variables were one-hot encoded, yielding 111 features.</a:t>
            </a:r>
            <a:endParaRPr lang="en-US" sz="1850" dirty="0"/>
          </a:p>
        </p:txBody>
      </p:sp>
      <p:sp>
        <p:nvSpPr>
          <p:cNvPr id="15" name="Text 4"/>
          <p:cNvSpPr/>
          <p:nvPr/>
        </p:nvSpPr>
        <p:spPr>
          <a:xfrm>
            <a:off x="832104" y="1555394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6" name="Text 5"/>
          <p:cNvSpPr/>
          <p:nvPr/>
        </p:nvSpPr>
        <p:spPr>
          <a:xfrm>
            <a:off x="960120" y="6659473"/>
            <a:ext cx="3831336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Missing values were imputed with medians for numerical features (e.g., Sunshine) and “Missing” for categorical features (e.g., WindGustDir).</a:t>
            </a:r>
            <a:endParaRPr lang="en-US" sz="1850" dirty="0"/>
          </a:p>
        </p:txBody>
      </p:sp>
      <p:sp>
        <p:nvSpPr>
          <p:cNvPr id="17" name="Text 6"/>
          <p:cNvSpPr/>
          <p:nvPr/>
        </p:nvSpPr>
        <p:spPr>
          <a:xfrm>
            <a:off x="832104" y="1494129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8" name="Text 7"/>
          <p:cNvSpPr/>
          <p:nvPr/>
        </p:nvSpPr>
        <p:spPr>
          <a:xfrm>
            <a:off x="5404104" y="6659473"/>
            <a:ext cx="3831336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Outliers in Humidity9am and Humidity3pm were clipped to [1, 100].</a:t>
            </a:r>
            <a:endParaRPr lang="en-US" sz="1850" dirty="0"/>
          </a:p>
        </p:txBody>
      </p:sp>
      <p:sp>
        <p:nvSpPr>
          <p:cNvPr id="19" name="Text 8"/>
          <p:cNvSpPr/>
          <p:nvPr/>
        </p:nvSpPr>
        <p:spPr>
          <a:xfrm>
            <a:off x="832104" y="649224"/>
            <a:ext cx="12984480" cy="88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464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Preprocessing</a:t>
            </a:r>
            <a:endParaRPr lang="en-US" sz="464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221992"/>
            <a:ext cx="8010144" cy="88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464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Model Development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3502152"/>
            <a:ext cx="7507224" cy="21305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Four models were implemented: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•Logistic Regression: Baseline for interpretability.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•Random Forest: Ensemble for non-linear patterns.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•XGBoost: Gradient boosting for complex relationships.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•Neural Network: Three-layer model with dropout (0.2) and early stopping.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965606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048" y="5522976"/>
            <a:ext cx="4727448" cy="101498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048" y="1801368"/>
            <a:ext cx="4727448" cy="349300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078992" y="6931152"/>
            <a:ext cx="1248156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XGBoost was tuned with Grid Search (5-fold CV) on max_depth [3, 5, 7], learning_rate [0.01, 0.1, 0.3], subsample [0.7, 0.9], and colsample_by_tree [0.7, 0.9], optimizing recall.</a:t>
            </a: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803757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86593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832104" y="649224"/>
            <a:ext cx="12984480" cy="88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464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Hyperparameter Tuning</a:t>
            </a:r>
            <a:endParaRPr lang="en-US" sz="46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9528" y="3547872"/>
            <a:ext cx="3858768" cy="203911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584" y="3547872"/>
            <a:ext cx="3858768" cy="203911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071616" y="3675888"/>
            <a:ext cx="3355848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Metrics included:</a:t>
            </a:r>
            <a:endParaRPr lang="en-US" sz="1850" dirty="0"/>
          </a:p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•Accuracy, Precision, Recall (prioritized for imbalance).</a:t>
            </a:r>
            <a:endParaRPr lang="en-US" sz="1850" dirty="0"/>
          </a:p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•F1 Score, ROC-AUC.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0186416" y="3675888"/>
            <a:ext cx="3355848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Confusion matrices and ROC curves were analyzed.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5806440" y="2377440"/>
            <a:ext cx="8010144" cy="88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464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Evaluation Metrics</a:t>
            </a:r>
            <a:endParaRPr lang="en-US" sz="46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5039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5039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940296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36" y="914400"/>
            <a:ext cx="2505456" cy="247802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06424" y="2907792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5788152"/>
            <a:ext cx="12984480" cy="88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6960"/>
              </a:lnSpc>
              <a:buNone/>
            </a:pPr>
            <a:r>
              <a:rPr lang="en-US" sz="464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Results and Discussion</a:t>
            </a:r>
            <a:endParaRPr lang="en-US" sz="4640" dirty="0"/>
          </a:p>
        </p:txBody>
      </p:sp>
      <p:sp>
        <p:nvSpPr>
          <p:cNvPr id="8" name="Text 2"/>
          <p:cNvSpPr/>
          <p:nvPr/>
        </p:nvSpPr>
        <p:spPr>
          <a:xfrm>
            <a:off x="832104" y="516636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45445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393192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106424" y="1545336"/>
            <a:ext cx="2002536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610"/>
              </a:lnSpc>
              <a:buNone/>
            </a:pPr>
            <a:r>
              <a:rPr lang="en-US" sz="6410" dirty="0">
                <a:solidFill>
                  <a:srgbClr val="16161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05</a:t>
            </a:r>
            <a:endParaRPr lang="en-US" sz="6410" dirty="0"/>
          </a:p>
        </p:txBody>
      </p:sp>
      <p:sp>
        <p:nvSpPr>
          <p:cNvPr id="14" name="Text 8"/>
          <p:cNvSpPr/>
          <p:nvPr/>
        </p:nvSpPr>
        <p:spPr>
          <a:xfrm>
            <a:off x="832104" y="723290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9265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" y="1645920"/>
            <a:ext cx="4727448" cy="404164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1252" y="1719072"/>
            <a:ext cx="4727448" cy="479145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0213" y="7114032"/>
            <a:ext cx="4727448" cy="4041648"/>
          </a:xfrm>
          <a:prstGeom prst="rect">
            <a:avLst/>
          </a:prstGeom>
        </p:spPr>
      </p:pic>
      <p:graphicFrame>
        <p:nvGraphicFramePr>
          <p:cNvPr id="1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832104" y="16495776"/>
          <a:ext cx="13002768" cy="5733288"/>
        </p:xfrm>
        <a:graphic>
          <a:graphicData uri="http://schemas.openxmlformats.org/drawingml/2006/table">
            <a:tbl>
              <a:tblPr/>
              <a:tblGrid>
                <a:gridCol w="2167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71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7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7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671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671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3268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Model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Accuracy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Precision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Recall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F1 Score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ROC-AUC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930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Logistic Regression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0.81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0.52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0.77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0.62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0.86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930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Random Forest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0.84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0.78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0.47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0.59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0.88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2688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XGBoost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0.82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0.57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0.77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0.65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0.89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930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Neural Network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0.80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0.51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0.62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0.56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780"/>
                        </a:lnSpc>
                        <a:buNone/>
                      </a:pPr>
                      <a:r>
                        <a:rPr lang="en-US" sz="1180" dirty="0">
                          <a:solidFill>
                            <a:srgbClr val="161616"/>
                          </a:solidFill>
                          <a:latin typeface="思源黑体-思源黑体-Regular" pitchFamily="34" charset="0"/>
                          <a:ea typeface="思源黑体-思源黑体-Regular" pitchFamily="34" charset="-122"/>
                          <a:cs typeface="思源黑体-思源黑体-Regular" pitchFamily="34" charset="-120"/>
                        </a:rPr>
                        <a:t>0.85</a:t>
                      </a:r>
                      <a:endParaRPr lang="en-US" sz="1200" dirty="0"/>
                    </a:p>
                  </a:txBody>
                  <a:tcPr marL="234950" marR="234950" marT="234950" marB="234950">
                    <a:lnL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BDC3C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 0"/>
          <p:cNvSpPr/>
          <p:nvPr/>
        </p:nvSpPr>
        <p:spPr>
          <a:xfrm>
            <a:off x="832104" y="2268626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1"/>
          <p:cNvSpPr/>
          <p:nvPr/>
        </p:nvSpPr>
        <p:spPr>
          <a:xfrm>
            <a:off x="832104" y="2392984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2"/>
          <p:cNvSpPr/>
          <p:nvPr/>
        </p:nvSpPr>
        <p:spPr>
          <a:xfrm>
            <a:off x="832104" y="649224"/>
            <a:ext cx="12984480" cy="88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464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Model Performance</a:t>
            </a:r>
            <a:endParaRPr lang="en-US" sz="4640" dirty="0"/>
          </a:p>
        </p:txBody>
      </p:sp>
      <p:sp>
        <p:nvSpPr>
          <p:cNvPr id="10" name="Text 3"/>
          <p:cNvSpPr/>
          <p:nvPr/>
        </p:nvSpPr>
        <p:spPr>
          <a:xfrm>
            <a:off x="1078992" y="15535656"/>
            <a:ext cx="1248156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Table 1 summarizes performance. XGBoost led with AUC 0.89 and recall 0.77.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832104" y="2330805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926080"/>
            <a:ext cx="8010144" cy="88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464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Feature Importance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4206240"/>
            <a:ext cx="750722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XGBoost identified Humidity3pm, TempDiff, and Location_Brisbane as key predictors.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2655296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6839712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6839712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6839712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6048" y="1801368"/>
            <a:ext cx="4727448" cy="478231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028432" y="7516368"/>
            <a:ext cx="18288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8028432" y="10268712"/>
            <a:ext cx="18288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5641848" y="8897112"/>
            <a:ext cx="18288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9710928" y="9720072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Neural Network’s lower recall (0.62) may indicate overfitting.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832104" y="649224"/>
            <a:ext cx="12984480" cy="88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464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Discussion</a:t>
            </a:r>
            <a:endParaRPr lang="en-US" sz="4640" dirty="0"/>
          </a:p>
        </p:txBody>
      </p:sp>
      <p:sp>
        <p:nvSpPr>
          <p:cNvPr id="12" name="Text 5"/>
          <p:cNvSpPr/>
          <p:nvPr/>
        </p:nvSpPr>
        <p:spPr>
          <a:xfrm>
            <a:off x="9710928" y="7452360"/>
            <a:ext cx="398678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Australian dataset limits relevance to Pakistan.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950976" y="8403336"/>
            <a:ext cx="3511296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XGBoost’s high recall (0.77) suits rainfall prediction, where false negatives are critical.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832104" y="11649456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5039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5039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940296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36" y="914400"/>
            <a:ext cx="2505456" cy="247802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516636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1106424" y="1545336"/>
            <a:ext cx="2002536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610"/>
              </a:lnSpc>
              <a:buNone/>
            </a:pPr>
            <a:r>
              <a:rPr lang="en-US" sz="6410" dirty="0">
                <a:solidFill>
                  <a:srgbClr val="16161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06</a:t>
            </a:r>
            <a:endParaRPr lang="en-US" sz="6410" dirty="0"/>
          </a:p>
        </p:txBody>
      </p:sp>
      <p:sp>
        <p:nvSpPr>
          <p:cNvPr id="8" name="Text 2"/>
          <p:cNvSpPr/>
          <p:nvPr/>
        </p:nvSpPr>
        <p:spPr>
          <a:xfrm>
            <a:off x="832104" y="5788152"/>
            <a:ext cx="12984480" cy="88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6960"/>
              </a:lnSpc>
              <a:buNone/>
            </a:pPr>
            <a:r>
              <a:rPr lang="en-US" sz="464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Deployment</a:t>
            </a:r>
            <a:endParaRPr lang="en-US" sz="4640" dirty="0"/>
          </a:p>
        </p:txBody>
      </p:sp>
      <p:sp>
        <p:nvSpPr>
          <p:cNvPr id="9" name="Text 3"/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393192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45445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106424" y="2907792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832104" y="723290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1819656"/>
            <a:ext cx="12984480" cy="88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464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Deployment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3099816"/>
            <a:ext cx="598932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XGBoost model is deployed on Hugging Face as “Rainfall Predictor for Pakistan.”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571232" y="3099816"/>
            <a:ext cx="59893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Users input weather data to predict rain tomorrow.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571232" y="4078224"/>
            <a:ext cx="59893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Steps to use: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5669280"/>
            <a:ext cx="59893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Get a “Yes” or “No” prediction.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571232" y="5047488"/>
            <a:ext cx="59893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Enter features (e.g., temperature, humidity).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78992" y="4078224"/>
            <a:ext cx="598932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Limitations include manual input and dataset mismatch.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1078992" y="5047488"/>
            <a:ext cx="598932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Visit the app link App.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160520"/>
            <a:ext cx="598932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3. Dataset Exploration</a:t>
            </a:r>
            <a:endParaRPr lang="en-US" sz="2320" dirty="0"/>
          </a:p>
        </p:txBody>
      </p:sp>
      <p:sp>
        <p:nvSpPr>
          <p:cNvPr id="5" name="Text 1"/>
          <p:cNvSpPr/>
          <p:nvPr/>
        </p:nvSpPr>
        <p:spPr>
          <a:xfrm>
            <a:off x="7571232" y="3447288"/>
            <a:ext cx="598932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2. Introduction</a:t>
            </a:r>
            <a:endParaRPr lang="en-US" sz="2320" dirty="0"/>
          </a:p>
        </p:txBody>
      </p:sp>
      <p:sp>
        <p:nvSpPr>
          <p:cNvPr id="6" name="Text 2"/>
          <p:cNvSpPr/>
          <p:nvPr/>
        </p:nvSpPr>
        <p:spPr>
          <a:xfrm>
            <a:off x="832104" y="1828800"/>
            <a:ext cx="1298448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610"/>
              </a:lnSpc>
              <a:buNone/>
            </a:pPr>
            <a:r>
              <a:rPr lang="en-US" sz="641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CONTENTS</a:t>
            </a:r>
            <a:endParaRPr lang="en-US" sz="6410" dirty="0"/>
          </a:p>
        </p:txBody>
      </p:sp>
      <p:sp>
        <p:nvSpPr>
          <p:cNvPr id="7" name="Text 3"/>
          <p:cNvSpPr/>
          <p:nvPr/>
        </p:nvSpPr>
        <p:spPr>
          <a:xfrm>
            <a:off x="7571232" y="4160520"/>
            <a:ext cx="598932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4. Methodology</a:t>
            </a:r>
            <a:endParaRPr lang="en-US" sz="2320" dirty="0"/>
          </a:p>
        </p:txBody>
      </p:sp>
      <p:sp>
        <p:nvSpPr>
          <p:cNvPr id="8" name="Text 4"/>
          <p:cNvSpPr/>
          <p:nvPr/>
        </p:nvSpPr>
        <p:spPr>
          <a:xfrm>
            <a:off x="1078992" y="4864608"/>
            <a:ext cx="598932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5. Results and Discussion</a:t>
            </a:r>
            <a:endParaRPr lang="en-US" sz="2320" dirty="0"/>
          </a:p>
        </p:txBody>
      </p:sp>
      <p:sp>
        <p:nvSpPr>
          <p:cNvPr id="9" name="Text 5"/>
          <p:cNvSpPr/>
          <p:nvPr/>
        </p:nvSpPr>
        <p:spPr>
          <a:xfrm>
            <a:off x="7571232" y="4864608"/>
            <a:ext cx="598932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6. Deployment</a:t>
            </a:r>
            <a:endParaRPr lang="en-US" sz="2320" dirty="0"/>
          </a:p>
        </p:txBody>
      </p:sp>
      <p:sp>
        <p:nvSpPr>
          <p:cNvPr id="10" name="Text 6"/>
          <p:cNvSpPr/>
          <p:nvPr/>
        </p:nvSpPr>
        <p:spPr>
          <a:xfrm>
            <a:off x="7571232" y="5568696"/>
            <a:ext cx="598932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8. References</a:t>
            </a:r>
            <a:endParaRPr lang="en-US" sz="2320" dirty="0"/>
          </a:p>
        </p:txBody>
      </p:sp>
      <p:sp>
        <p:nvSpPr>
          <p:cNvPr id="11" name="Text 7"/>
          <p:cNvSpPr/>
          <p:nvPr/>
        </p:nvSpPr>
        <p:spPr>
          <a:xfrm>
            <a:off x="1078992" y="3447288"/>
            <a:ext cx="598932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1. Abstract</a:t>
            </a:r>
            <a:endParaRPr lang="en-US" sz="2320" dirty="0"/>
          </a:p>
        </p:txBody>
      </p:sp>
      <p:sp>
        <p:nvSpPr>
          <p:cNvPr id="12" name="Text 8"/>
          <p:cNvSpPr/>
          <p:nvPr/>
        </p:nvSpPr>
        <p:spPr>
          <a:xfrm>
            <a:off x="1078992" y="5568696"/>
            <a:ext cx="598932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7. Conclusion and Future Work</a:t>
            </a:r>
            <a:endParaRPr lang="en-US" sz="23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5039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5039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940296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36" y="914400"/>
            <a:ext cx="2505456" cy="247802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5788152"/>
            <a:ext cx="12984480" cy="88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6960"/>
              </a:lnSpc>
              <a:buNone/>
            </a:pPr>
            <a:r>
              <a:rPr lang="en-US" sz="464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Conclusion and Future Work</a:t>
            </a:r>
            <a:endParaRPr lang="en-US" sz="4640" dirty="0"/>
          </a:p>
        </p:txBody>
      </p:sp>
      <p:sp>
        <p:nvSpPr>
          <p:cNvPr id="8" name="Text 2"/>
          <p:cNvSpPr/>
          <p:nvPr/>
        </p:nvSpPr>
        <p:spPr>
          <a:xfrm>
            <a:off x="832104" y="393192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1106424" y="1545336"/>
            <a:ext cx="2002536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610"/>
              </a:lnSpc>
              <a:buNone/>
            </a:pPr>
            <a:r>
              <a:rPr lang="en-US" sz="6410" dirty="0">
                <a:solidFill>
                  <a:srgbClr val="16161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07</a:t>
            </a:r>
            <a:endParaRPr lang="en-US" sz="6410" dirty="0"/>
          </a:p>
        </p:txBody>
      </p:sp>
      <p:sp>
        <p:nvSpPr>
          <p:cNvPr id="10" name="Text 4"/>
          <p:cNvSpPr/>
          <p:nvPr/>
        </p:nvSpPr>
        <p:spPr>
          <a:xfrm>
            <a:off x="1106424" y="2907792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516636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723290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832104" y="45445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423160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423160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423160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5998464"/>
            <a:ext cx="1188720" cy="118872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4568" y="4105656"/>
            <a:ext cx="1188720" cy="11887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2212848"/>
            <a:ext cx="1188720" cy="118872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330184" y="6364224"/>
            <a:ext cx="18288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5047488" y="4471416"/>
            <a:ext cx="18288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8330184" y="2578608"/>
            <a:ext cx="18288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9710928" y="4773168"/>
            <a:ext cx="3986784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Future work includes: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•Collecting Pakistan-specific data.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•Applying SMOTE for imbalance.</a:t>
            </a:r>
            <a:endParaRPr lang="en-US" sz="1850" dirty="0"/>
          </a:p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•Exploring ensemble stacking.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832104" y="1271016"/>
            <a:ext cx="12984480" cy="88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464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Conclusion and Future Work</a:t>
            </a:r>
            <a:endParaRPr lang="en-US" sz="4640" dirty="0"/>
          </a:p>
        </p:txBody>
      </p:sp>
      <p:sp>
        <p:nvSpPr>
          <p:cNvPr id="14" name="Text 5"/>
          <p:cNvSpPr/>
          <p:nvPr/>
        </p:nvSpPr>
        <p:spPr>
          <a:xfrm>
            <a:off x="9710928" y="2852928"/>
            <a:ext cx="398678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Australian dataset’s mismatch is a key limitation.</a:t>
            </a:r>
            <a:endParaRPr lang="en-US" sz="1850" dirty="0"/>
          </a:p>
        </p:txBody>
      </p:sp>
      <p:sp>
        <p:nvSpPr>
          <p:cNvPr id="15" name="Text 6"/>
          <p:cNvSpPr/>
          <p:nvPr/>
        </p:nvSpPr>
        <p:spPr>
          <a:xfrm>
            <a:off x="950976" y="3986784"/>
            <a:ext cx="3511296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XGBoost achieved the best performance (AUC 0.89, recall 0.77), deployed on Hugging Face.</a:t>
            </a:r>
            <a:endParaRPr lang="en-US" sz="18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5039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5039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940296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36" y="914400"/>
            <a:ext cx="2505456" cy="247802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516636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723290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1106424" y="1545336"/>
            <a:ext cx="2002536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610"/>
              </a:lnSpc>
              <a:buNone/>
            </a:pPr>
            <a:r>
              <a:rPr lang="en-US" sz="6410" dirty="0">
                <a:solidFill>
                  <a:srgbClr val="16161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08</a:t>
            </a:r>
            <a:endParaRPr lang="en-US" sz="6410" dirty="0"/>
          </a:p>
        </p:txBody>
      </p:sp>
      <p:sp>
        <p:nvSpPr>
          <p:cNvPr id="10" name="Text 4"/>
          <p:cNvSpPr/>
          <p:nvPr/>
        </p:nvSpPr>
        <p:spPr>
          <a:xfrm>
            <a:off x="832104" y="393192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5788152"/>
            <a:ext cx="12984480" cy="88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6960"/>
              </a:lnSpc>
              <a:buNone/>
            </a:pPr>
            <a:r>
              <a:rPr lang="en-US" sz="464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References</a:t>
            </a:r>
            <a:endParaRPr lang="en-US" sz="4640" dirty="0"/>
          </a:p>
        </p:txBody>
      </p:sp>
      <p:sp>
        <p:nvSpPr>
          <p:cNvPr id="12" name="Text 6"/>
          <p:cNvSpPr/>
          <p:nvPr/>
        </p:nvSpPr>
        <p:spPr>
          <a:xfrm>
            <a:off x="832104" y="45445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106424" y="2907792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0" y="4809744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3813048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809744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0" y="3813048"/>
            <a:ext cx="475488" cy="47548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4992624" y="4901184"/>
            <a:ext cx="1828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996696" y="3895344"/>
            <a:ext cx="1828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996696" y="4901184"/>
            <a:ext cx="1828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4992624" y="3895344"/>
            <a:ext cx="1828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2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1609344" y="4846320"/>
            <a:ext cx="320954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XGBoost. XGBoost Documentation.</a:t>
            </a:r>
            <a:endParaRPr lang="en-US" sz="1850" dirty="0"/>
          </a:p>
        </p:txBody>
      </p:sp>
      <p:sp>
        <p:nvSpPr>
          <p:cNvPr id="13" name="Text 5"/>
          <p:cNvSpPr/>
          <p:nvPr/>
        </p:nvSpPr>
        <p:spPr>
          <a:xfrm>
            <a:off x="832104" y="2414016"/>
            <a:ext cx="8010144" cy="88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464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References</a:t>
            </a:r>
            <a:endParaRPr lang="en-US" sz="4640" dirty="0"/>
          </a:p>
        </p:txBody>
      </p:sp>
      <p:sp>
        <p:nvSpPr>
          <p:cNvPr id="14" name="Text 6"/>
          <p:cNvSpPr/>
          <p:nvPr/>
        </p:nvSpPr>
        <p:spPr>
          <a:xfrm>
            <a:off x="1609344" y="3840480"/>
            <a:ext cx="320954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Kaggle. weatherAUS.csv dataset. Kaggle Dataset.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5614416" y="3840480"/>
            <a:ext cx="3209544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Scikit-learn. Scikit-learn.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5614416" y="4846320"/>
            <a:ext cx="3209544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Keras. Keras Documentation.</a:t>
            </a:r>
            <a:endParaRPr lang="en-US" sz="18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374136"/>
            <a:ext cx="12984480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610"/>
              </a:lnSpc>
              <a:buNone/>
            </a:pPr>
            <a:r>
              <a:rPr lang="en-US" sz="641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5039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5039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940296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36" y="914400"/>
            <a:ext cx="2505456" cy="247802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45445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723290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393192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1106424" y="2907792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1106424" y="1545336"/>
            <a:ext cx="2002536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610"/>
              </a:lnSpc>
              <a:buNone/>
            </a:pPr>
            <a:r>
              <a:rPr lang="en-US" sz="6410" dirty="0">
                <a:solidFill>
                  <a:srgbClr val="16161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01</a:t>
            </a:r>
            <a:endParaRPr lang="en-US" sz="6410" dirty="0"/>
          </a:p>
        </p:txBody>
      </p:sp>
      <p:sp>
        <p:nvSpPr>
          <p:cNvPr id="12" name="Text 6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516636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832104" y="5788152"/>
            <a:ext cx="12984480" cy="88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6960"/>
              </a:lnSpc>
              <a:buNone/>
            </a:pPr>
            <a:r>
              <a:rPr lang="en-US" sz="464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Abstract</a:t>
            </a:r>
            <a:endParaRPr lang="en-US" sz="46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71232" y="2523744"/>
            <a:ext cx="598932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Using the weatherAUS.csv dataset, we conducted exploratory data analysis, preprocessed the data, and trained four models: Logistic Regression, Random Forest, XGBoost, and a Neural Network.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1078992" y="2523744"/>
            <a:ext cx="598932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This project develops a machine learning model to predict rainfall in Pakistan, addressing needs in agriculture and disaster preparedness.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2104" y="1243584"/>
            <a:ext cx="12984480" cy="88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464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Abstract</a:t>
            </a:r>
            <a:endParaRPr lang="en-US" sz="4640" dirty="0"/>
          </a:p>
        </p:txBody>
      </p:sp>
      <p:sp>
        <p:nvSpPr>
          <p:cNvPr id="7" name="Text 3"/>
          <p:cNvSpPr/>
          <p:nvPr/>
        </p:nvSpPr>
        <p:spPr>
          <a:xfrm>
            <a:off x="1078992" y="4206240"/>
            <a:ext cx="598932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After hyperparameter tuning, XGBoost achieved the highest performance with an AUC of 0.89 and recall of 0.77.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078992" y="5541264"/>
            <a:ext cx="5989320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Limitations include the use of Australian data, suggesting future work with Pakistan-specific datasets.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571232" y="4206240"/>
            <a:ext cx="5989320" cy="713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model was deployed as a web application on Hugging Face.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5039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5039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940296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36" y="914400"/>
            <a:ext cx="2505456" cy="247802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516636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5788152"/>
            <a:ext cx="12984480" cy="88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6960"/>
              </a:lnSpc>
              <a:buNone/>
            </a:pPr>
            <a:r>
              <a:rPr lang="en-US" sz="464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Introduction</a:t>
            </a:r>
            <a:endParaRPr lang="en-US" sz="4640" dirty="0"/>
          </a:p>
        </p:txBody>
      </p:sp>
      <p:sp>
        <p:nvSpPr>
          <p:cNvPr id="9" name="Text 3"/>
          <p:cNvSpPr/>
          <p:nvPr/>
        </p:nvSpPr>
        <p:spPr>
          <a:xfrm>
            <a:off x="832104" y="45445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1106424" y="1545336"/>
            <a:ext cx="2002536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610"/>
              </a:lnSpc>
              <a:buNone/>
            </a:pPr>
            <a:r>
              <a:rPr lang="en-US" sz="6410" dirty="0">
                <a:solidFill>
                  <a:srgbClr val="16161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02</a:t>
            </a:r>
            <a:endParaRPr lang="en-US" sz="6410" dirty="0"/>
          </a:p>
        </p:txBody>
      </p:sp>
      <p:sp>
        <p:nvSpPr>
          <p:cNvPr id="11" name="Text 5"/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106424" y="2907792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832104" y="393192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832104" y="723290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0058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3337560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3337560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3337560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7488" y="3337560"/>
            <a:ext cx="4544568" cy="45445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7488" y="3337560"/>
            <a:ext cx="4544568" cy="454456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281928" y="4700016"/>
            <a:ext cx="18288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1"/>
          <p:cNvSpPr/>
          <p:nvPr/>
        </p:nvSpPr>
        <p:spPr>
          <a:xfrm>
            <a:off x="7589520" y="6501384"/>
            <a:ext cx="18288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4</a:t>
            </a:r>
            <a:endParaRPr lang="en-US" sz="2320" dirty="0"/>
          </a:p>
        </p:txBody>
      </p:sp>
      <p:sp>
        <p:nvSpPr>
          <p:cNvPr id="10" name="Text 2"/>
          <p:cNvSpPr/>
          <p:nvPr/>
        </p:nvSpPr>
        <p:spPr>
          <a:xfrm>
            <a:off x="7589520" y="4270248"/>
            <a:ext cx="18288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11" name="Text 3"/>
          <p:cNvSpPr/>
          <p:nvPr/>
        </p:nvSpPr>
        <p:spPr>
          <a:xfrm>
            <a:off x="8403336" y="5385816"/>
            <a:ext cx="18288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4"/>
          <p:cNvSpPr/>
          <p:nvPr/>
        </p:nvSpPr>
        <p:spPr>
          <a:xfrm>
            <a:off x="6281928" y="6071616"/>
            <a:ext cx="18288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5</a:t>
            </a:r>
            <a:endParaRPr lang="en-US" sz="2320" dirty="0"/>
          </a:p>
        </p:txBody>
      </p:sp>
      <p:sp>
        <p:nvSpPr>
          <p:cNvPr id="13" name="Text 5"/>
          <p:cNvSpPr/>
          <p:nvPr/>
        </p:nvSpPr>
        <p:spPr>
          <a:xfrm>
            <a:off x="9710928" y="2066544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Accurate forecasts support farming decisions and disaster mitigation.</a:t>
            </a:r>
            <a:endParaRPr lang="en-US" sz="1850" dirty="0"/>
          </a:p>
        </p:txBody>
      </p:sp>
      <p:sp>
        <p:nvSpPr>
          <p:cNvPr id="14" name="Text 6"/>
          <p:cNvSpPr/>
          <p:nvPr/>
        </p:nvSpPr>
        <p:spPr>
          <a:xfrm>
            <a:off x="651641" y="4924044"/>
            <a:ext cx="4624447" cy="3191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Objectives include:</a:t>
            </a:r>
            <a:endParaRPr lang="en-US" sz="1850" dirty="0"/>
          </a:p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•Analyze data characteristics through EDA.</a:t>
            </a:r>
            <a:endParaRPr lang="en-US" sz="1850" dirty="0"/>
          </a:p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•Preprocess and engineer features for modeling.</a:t>
            </a:r>
            <a:endParaRPr lang="en-US" sz="1850" dirty="0"/>
          </a:p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•Compare multiple machine learning models.</a:t>
            </a:r>
            <a:endParaRPr lang="en-US" sz="1850" dirty="0"/>
          </a:p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•Deploy the best model on Hugging Face.</a:t>
            </a:r>
            <a:endParaRPr lang="en-US" sz="1850" dirty="0"/>
          </a:p>
        </p:txBody>
      </p:sp>
      <p:sp>
        <p:nvSpPr>
          <p:cNvPr id="15" name="Text 7"/>
          <p:cNvSpPr/>
          <p:nvPr/>
        </p:nvSpPr>
        <p:spPr>
          <a:xfrm>
            <a:off x="9692640" y="6849066"/>
            <a:ext cx="398678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Despite the mismatch, the dataset’s climate similarities with Pakistan make it a starting point.</a:t>
            </a:r>
            <a:endParaRPr lang="en-US" sz="1850" dirty="0"/>
          </a:p>
        </p:txBody>
      </p:sp>
      <p:sp>
        <p:nvSpPr>
          <p:cNvPr id="16" name="Text 8"/>
          <p:cNvSpPr/>
          <p:nvPr/>
        </p:nvSpPr>
        <p:spPr>
          <a:xfrm>
            <a:off x="950976" y="2825496"/>
            <a:ext cx="398678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Rainfall prediction is vital for Pakistan, where agriculture drives the economy and monsoons pose flood risks.</a:t>
            </a:r>
            <a:endParaRPr lang="en-US" sz="1850" dirty="0"/>
          </a:p>
        </p:txBody>
      </p:sp>
      <p:sp>
        <p:nvSpPr>
          <p:cNvPr id="17" name="Text 9"/>
          <p:cNvSpPr/>
          <p:nvPr/>
        </p:nvSpPr>
        <p:spPr>
          <a:xfrm>
            <a:off x="832104" y="649224"/>
            <a:ext cx="12984480" cy="88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464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Introduction</a:t>
            </a:r>
            <a:endParaRPr lang="en-US" sz="4640" dirty="0"/>
          </a:p>
        </p:txBody>
      </p:sp>
      <p:sp>
        <p:nvSpPr>
          <p:cNvPr id="18" name="Text 10"/>
          <p:cNvSpPr/>
          <p:nvPr/>
        </p:nvSpPr>
        <p:spPr>
          <a:xfrm>
            <a:off x="10177272" y="4014216"/>
            <a:ext cx="3511296" cy="2834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This project builds a rainfall prediction model using the weatherAUS.csv dataset from Kaggle, containing 145,460 rows and 23 features (e.g., temperature, humidity, rainfall) from Australian stations.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5039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5039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940296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36" y="914400"/>
            <a:ext cx="2505456" cy="247802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5788152"/>
            <a:ext cx="12984480" cy="88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6960"/>
              </a:lnSpc>
              <a:buNone/>
            </a:pPr>
            <a:r>
              <a:rPr lang="en-US" sz="464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Dataset Exploration</a:t>
            </a:r>
            <a:endParaRPr lang="en-US" sz="4640" dirty="0"/>
          </a:p>
        </p:txBody>
      </p:sp>
      <p:sp>
        <p:nvSpPr>
          <p:cNvPr id="8" name="Text 2"/>
          <p:cNvSpPr/>
          <p:nvPr/>
        </p:nvSpPr>
        <p:spPr>
          <a:xfrm>
            <a:off x="1106424" y="2907792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1106424" y="1545336"/>
            <a:ext cx="2002536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610"/>
              </a:lnSpc>
              <a:buNone/>
            </a:pPr>
            <a:r>
              <a:rPr lang="en-US" sz="6410" dirty="0">
                <a:solidFill>
                  <a:srgbClr val="16161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03</a:t>
            </a:r>
            <a:endParaRPr lang="en-US" sz="6410" dirty="0"/>
          </a:p>
        </p:txBody>
      </p:sp>
      <p:sp>
        <p:nvSpPr>
          <p:cNvPr id="10" name="Text 4"/>
          <p:cNvSpPr/>
          <p:nvPr/>
        </p:nvSpPr>
        <p:spPr>
          <a:xfrm>
            <a:off x="832104" y="393192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45445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516636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832104" y="723290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423160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423160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488" y="2423160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641848" y="4471416"/>
            <a:ext cx="18288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8028432" y="5852160"/>
            <a:ext cx="18288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3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028432" y="3099816"/>
            <a:ext cx="182880" cy="4480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80"/>
              </a:lnSpc>
              <a:buNone/>
            </a:pPr>
            <a:r>
              <a:rPr lang="en-US" sz="2320" dirty="0">
                <a:solidFill>
                  <a:srgbClr val="595959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710928" y="4855464"/>
            <a:ext cx="3986784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EDA revealed a 77% “No” and 23% “Yes” imbalance, skewed Rainfall and WindGustSpeed, and high correlation (0.96) between Pressure9am and Pressure3pm.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950976" y="3813048"/>
            <a:ext cx="3511296" cy="1773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The dataset comprises 145,460 observations with 23 features, including MinTemp, MaxTemp, Rainfall, and RainTomorrow (Yes/No).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832104" y="1271016"/>
            <a:ext cx="12984480" cy="88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960"/>
              </a:lnSpc>
              <a:buNone/>
            </a:pPr>
            <a:r>
              <a:rPr lang="en-US" sz="464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Dataset Exploration</a:t>
            </a:r>
            <a:endParaRPr lang="en-US" sz="4640" dirty="0"/>
          </a:p>
        </p:txBody>
      </p:sp>
      <p:sp>
        <p:nvSpPr>
          <p:cNvPr id="12" name="Text 6"/>
          <p:cNvSpPr/>
          <p:nvPr/>
        </p:nvSpPr>
        <p:spPr>
          <a:xfrm>
            <a:off x="9710928" y="2761488"/>
            <a:ext cx="3986784" cy="106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Missing values were notable in Sunshine (48%) and Cloud9am (38%).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5039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5039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04" y="6940296"/>
            <a:ext cx="12984480" cy="365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536" y="914400"/>
            <a:ext cx="2505456" cy="247802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5788152"/>
            <a:ext cx="12984480" cy="886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6960"/>
              </a:lnSpc>
              <a:buNone/>
            </a:pPr>
            <a:r>
              <a:rPr lang="en-US" sz="4640" dirty="0">
                <a:solidFill>
                  <a:srgbClr val="FA7435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Methodology</a:t>
            </a:r>
            <a:endParaRPr lang="en-US" sz="4640" dirty="0"/>
          </a:p>
        </p:txBody>
      </p:sp>
      <p:sp>
        <p:nvSpPr>
          <p:cNvPr id="7" name="Text 1"/>
          <p:cNvSpPr/>
          <p:nvPr/>
        </p:nvSpPr>
        <p:spPr>
          <a:xfrm>
            <a:off x="832104" y="393192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1106424" y="2907792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832104" y="7232904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r>
              <a:rPr lang="en-US" sz="1850" dirty="0">
                <a:solidFill>
                  <a:srgbClr val="161616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5166360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4315968" y="905256"/>
            <a:ext cx="9482328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106424" y="1545336"/>
            <a:ext cx="2002536" cy="1225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9610"/>
              </a:lnSpc>
              <a:buNone/>
            </a:pPr>
            <a:r>
              <a:rPr lang="en-US" sz="6410" dirty="0">
                <a:solidFill>
                  <a:srgbClr val="16161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04</a:t>
            </a:r>
            <a:endParaRPr lang="en-US" sz="6410" dirty="0"/>
          </a:p>
        </p:txBody>
      </p:sp>
      <p:sp>
        <p:nvSpPr>
          <p:cNvPr id="13" name="Text 7"/>
          <p:cNvSpPr/>
          <p:nvPr/>
        </p:nvSpPr>
        <p:spPr>
          <a:xfrm>
            <a:off x="1106424" y="1051560"/>
            <a:ext cx="2002536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80"/>
              </a:lnSpc>
              <a:buNone/>
            </a:pP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832104" y="4544568"/>
            <a:ext cx="12984480" cy="35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8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880</Words>
  <Application>Microsoft Office PowerPoint</Application>
  <PresentationFormat>Custom</PresentationFormat>
  <Paragraphs>178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思源黑体-思源黑体-Medium</vt:lpstr>
      <vt:lpstr>思源黑体-思源黑体-Regular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Maaz Hameed</cp:lastModifiedBy>
  <cp:revision>2</cp:revision>
  <dcterms:created xsi:type="dcterms:W3CDTF">2025-05-11T18:03:10Z</dcterms:created>
  <dcterms:modified xsi:type="dcterms:W3CDTF">2025-05-11T18:08:47Z</dcterms:modified>
</cp:coreProperties>
</file>